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2"/>
    <p:restoredTop sz="94663"/>
  </p:normalViewPr>
  <p:slideViewPr>
    <p:cSldViewPr>
      <p:cViewPr varScale="1">
        <p:scale>
          <a:sx n="40" d="100"/>
          <a:sy n="40" d="100"/>
        </p:scale>
        <p:origin x="1554" y="84"/>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1/7/2019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xmlns=""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xmlns=""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xmlns=""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xmlns=""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xmlns=""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xmlns=""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a:t>
            </a:r>
            <a:r>
              <a:rPr lang="en-US" sz="3600" b="1" dirty="0" err="1">
                <a:solidFill>
                  <a:schemeClr val="bg1"/>
                </a:solidFill>
                <a:latin typeface="Arial"/>
                <a:cs typeface="Arial"/>
              </a:rPr>
              <a:t>Bioproduction</a:t>
            </a:r>
            <a:r>
              <a:rPr lang="en-US" sz="3600" b="1" dirty="0">
                <a:solidFill>
                  <a:schemeClr val="bg1"/>
                </a:solidFill>
                <a:latin typeface="Arial"/>
                <a:cs typeface="Arial"/>
              </a:rPr>
              <a:t>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13030202"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2" name="Picture 11"/>
          <p:cNvPicPr>
            <a:picLocks noChangeAspect="1"/>
          </p:cNvPicPr>
          <p:nvPr/>
        </p:nvPicPr>
        <p:blipFill>
          <a:blip r:embed="rId4"/>
          <a:stretch>
            <a:fillRect/>
          </a:stretch>
        </p:blipFill>
        <p:spPr>
          <a:xfrm>
            <a:off x="21796" y="4143989"/>
            <a:ext cx="8024747" cy="4562857"/>
          </a:xfrm>
          <a:prstGeom prst="rect">
            <a:avLst/>
          </a:prstGeom>
        </p:spPr>
      </p:pic>
      <p:pic>
        <p:nvPicPr>
          <p:cNvPr id="14" name="Picture 13">
            <a:extLst>
              <a:ext uri="{FF2B5EF4-FFF2-40B4-BE49-F238E27FC236}">
                <a16:creationId xmlns:a16="http://schemas.microsoft.com/office/drawing/2014/main" xmlns="" id="{E72D2CAF-DFEF-BE45-B74C-418AA8523ACC}"/>
              </a:ext>
            </a:extLst>
          </p:cNvPr>
          <p:cNvPicPr>
            <a:picLocks noChangeAspect="1"/>
          </p:cNvPicPr>
          <p:nvPr/>
        </p:nvPicPr>
        <p:blipFill rotWithShape="1">
          <a:blip r:embed="rId5">
            <a:extLst>
              <a:ext uri="{28A0092B-C50C-407E-A947-70E740481C1C}">
                <a14:useLocalDpi xmlns:a14="http://schemas.microsoft.com/office/drawing/2010/main" val="0"/>
              </a:ext>
            </a:extLst>
          </a:blip>
          <a:srcRect b="44697"/>
          <a:stretch/>
        </p:blipFill>
        <p:spPr>
          <a:xfrm>
            <a:off x="-400514" y="9025747"/>
            <a:ext cx="7772400" cy="5562600"/>
          </a:xfrm>
          <a:prstGeom prst="rect">
            <a:avLst/>
          </a:prstGeom>
        </p:spPr>
      </p:pic>
      <p:pic>
        <p:nvPicPr>
          <p:cNvPr id="15" name="Picture 14">
            <a:extLst>
              <a:ext uri="{FF2B5EF4-FFF2-40B4-BE49-F238E27FC236}">
                <a16:creationId xmlns:a16="http://schemas.microsoft.com/office/drawing/2014/main" xmlns="" id="{B84D8B8B-051E-EE44-8750-3AD081B908A1}"/>
              </a:ext>
            </a:extLst>
          </p:cNvPr>
          <p:cNvPicPr>
            <a:picLocks noChangeAspect="1"/>
          </p:cNvPicPr>
          <p:nvPr/>
        </p:nvPicPr>
        <p:blipFill rotWithShape="1">
          <a:blip r:embed="rId6">
            <a:extLst>
              <a:ext uri="{28A0092B-C50C-407E-A947-70E740481C1C}">
                <a14:useLocalDpi xmlns:a14="http://schemas.microsoft.com/office/drawing/2010/main" val="0"/>
              </a:ext>
            </a:extLst>
          </a:blip>
          <a:srcRect l="63440" t="4899" b="65599"/>
          <a:stretch/>
        </p:blipFill>
        <p:spPr>
          <a:xfrm rot="16200000">
            <a:off x="9072507" y="8684671"/>
            <a:ext cx="4670016" cy="4876799"/>
          </a:xfrm>
          <a:prstGeom prst="rect">
            <a:avLst/>
          </a:prstGeom>
        </p:spPr>
      </p:pic>
      <p:pic>
        <p:nvPicPr>
          <p:cNvPr id="17" name="Picture 16">
            <a:extLst>
              <a:ext uri="{FF2B5EF4-FFF2-40B4-BE49-F238E27FC236}">
                <a16:creationId xmlns:a16="http://schemas.microsoft.com/office/drawing/2014/main" xmlns="" id="{9596915A-9CA6-0B40-BDE7-E97451A50B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49600" y="8834237"/>
            <a:ext cx="7083600" cy="4984554"/>
          </a:xfrm>
          <a:prstGeom prst="rect">
            <a:avLst/>
          </a:prstGeom>
        </p:spPr>
      </p:pic>
      <p:sp>
        <p:nvSpPr>
          <p:cNvPr id="18" name="Title 1">
            <a:extLst>
              <a:ext uri="{FF2B5EF4-FFF2-40B4-BE49-F238E27FC236}">
                <a16:creationId xmlns:a16="http://schemas.microsoft.com/office/drawing/2014/main" xmlns=""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a16="http://schemas.microsoft.com/office/drawing/2014/main" xmlns="" id="{C68FC13C-4317-9E45-BFE8-7EEE983CC484}"/>
              </a:ext>
            </a:extLst>
          </p:cNvPr>
          <p:cNvSpPr/>
          <p:nvPr/>
        </p:nvSpPr>
        <p:spPr>
          <a:xfrm>
            <a:off x="342900" y="15126176"/>
            <a:ext cx="12687300" cy="2800767"/>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000000"/>
                </a:solidFill>
                <a:effectLst/>
                <a:uLnTx/>
                <a:uFillTx/>
              </a:rPr>
              <a:t>Any genes that were knocked out in one of the KHK steps  and never appears in the </a:t>
            </a:r>
            <a:r>
              <a:rPr kumimoji="0" lang="en-US" sz="1600" b="0" i="0" u="none" strike="noStrike" kern="0" cap="none" spc="0" normalizeH="0" baseline="0" noProof="0" dirty="0" err="1">
                <a:ln>
                  <a:noFill/>
                </a:ln>
                <a:solidFill>
                  <a:srgbClr val="000000"/>
                </a:solidFill>
                <a:effectLst/>
                <a:uLnTx/>
                <a:uFillTx/>
              </a:rPr>
              <a:t>iBAQ</a:t>
            </a:r>
            <a:r>
              <a:rPr kumimoji="0" lang="en-US" sz="1600" b="0" i="0" u="none" strike="noStrike" kern="0" cap="none" spc="0" normalizeH="0" baseline="0" noProof="0" dirty="0">
                <a:ln>
                  <a:noFill/>
                </a:ln>
                <a:solidFill>
                  <a:srgbClr val="000000"/>
                </a:solidFill>
                <a:effectLst/>
                <a:uLnTx/>
                <a:uFillTx/>
              </a:rPr>
              <a:t> dataset, so can we assume its wild-type expression is 0?</a:t>
            </a:r>
            <a:r>
              <a:rPr kumimoji="0" lang="en-US" sz="1600" b="0" i="0" u="none" strike="noStrike" kern="0" cap="none" spc="0" normalizeH="0" baseline="0" noProof="0" dirty="0">
                <a:ln>
                  <a:noFill/>
                </a:ln>
                <a:solidFill>
                  <a:prstClr val="black"/>
                </a:solidFill>
                <a:effectLst/>
                <a:uLnTx/>
                <a:uFillTx/>
              </a:rPr>
              <a:t>  It is not in the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know that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I can use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600" b="0" i="0" u="none" strike="noStrike" kern="0" cap="none" spc="0" normalizeH="0" baseline="0" noProof="0" dirty="0" err="1">
                <a:ln>
                  <a:noFill/>
                </a:ln>
                <a:solidFill>
                  <a:prstClr val="black"/>
                </a:solidFill>
                <a:effectLst/>
                <a:uLnTx/>
                <a:uFillTx/>
              </a:rPr>
              <a:t>iBAQ</a:t>
            </a:r>
            <a:r>
              <a:rPr kumimoji="0" lang="en-US" sz="1600" b="0" i="0" u="none" strike="noStrike" kern="0" cap="none" spc="0" normalizeH="0" baseline="0" noProof="0" dirty="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grpSp>
        <p:nvGrpSpPr>
          <p:cNvPr id="29" name="Group 28"/>
          <p:cNvGrpSpPr/>
          <p:nvPr/>
        </p:nvGrpSpPr>
        <p:grpSpPr>
          <a:xfrm>
            <a:off x="20269200" y="3459732"/>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xmlns="" id="{0270613A-4307-8E46-8CFB-2F53394EADDE}"/>
              </a:ext>
            </a:extLst>
          </p:cNvPr>
          <p:cNvSpPr/>
          <p:nvPr/>
        </p:nvSpPr>
        <p:spPr>
          <a:xfrm>
            <a:off x="12914800" y="15925800"/>
            <a:ext cx="13682762" cy="2585323"/>
          </a:xfrm>
          <a:prstGeom prst="rect">
            <a:avLst/>
          </a:prstGeom>
        </p:spPr>
        <p:txBody>
          <a:bodyPr wrap="square">
            <a:spAutoFit/>
          </a:bodyPr>
          <a:lstStyle/>
          <a:p>
            <a:pPr lvl="0" defTabSz="914400">
              <a:defRPr/>
            </a:pPr>
            <a:r>
              <a:rPr lang="en-US" sz="1800" kern="0" dirty="0">
                <a:solidFill>
                  <a:prstClr val="black"/>
                </a:solidFill>
              </a:rPr>
              <a:t>`</a:t>
            </a:r>
            <a:r>
              <a:rPr lang="en-US" sz="1800" kern="0" dirty="0" err="1">
                <a:solidFill>
                  <a:prstClr val="black"/>
                </a:solidFill>
              </a:rPr>
              <a:t>MaxMassReclamation</a:t>
            </a:r>
            <a:r>
              <a:rPr lang="en-US" sz="1800" kern="0" dirty="0">
                <a:solidFill>
                  <a:prstClr val="black"/>
                </a:solidFill>
              </a:rPr>
              <a:t>` is the `</a:t>
            </a:r>
            <a:r>
              <a:rPr lang="en-US" sz="1800" kern="0" dirty="0" err="1">
                <a:solidFill>
                  <a:prstClr val="black"/>
                </a:solidFill>
              </a:rPr>
              <a:t>MinGenome</a:t>
            </a:r>
            <a:r>
              <a:rPr lang="en-US" sz="1800" kern="0" dirty="0">
                <a:solidFill>
                  <a:prstClr val="black"/>
                </a:solidFill>
              </a:rPr>
              <a:t>` algorithm with the objective function above replaced with the following objective function</a:t>
            </a:r>
            <a:r>
              <a:rPr lang="en-US" sz="1800" kern="0" dirty="0" smtClean="0">
                <a:solidFill>
                  <a:prstClr val="black"/>
                </a:solidFill>
              </a:rPr>
              <a:t>:</a:t>
            </a:r>
            <a:endParaRPr lang="en-US" sz="1800" kern="0" dirty="0">
              <a:solidFill>
                <a:prstClr val="black"/>
              </a:solidFill>
            </a:endParaRPr>
          </a:p>
          <a:p>
            <a:pPr lvl="0" defTabSz="914400">
              <a:defRPr/>
            </a:pPr>
            <a:r>
              <a:rPr lang="en-US" sz="1800" kern="0" dirty="0">
                <a:solidFill>
                  <a:prstClr val="black"/>
                </a:solidFill>
              </a:rPr>
              <a:t>$$\max\sum_{k\in K}</a:t>
            </a:r>
            <a:r>
              <a:rPr lang="en-US" sz="1800" kern="0" dirty="0" err="1">
                <a:solidFill>
                  <a:prstClr val="black"/>
                </a:solidFill>
              </a:rPr>
              <a:t>y_k</a:t>
            </a:r>
            <a:r>
              <a:rPr lang="en-US" sz="1800" kern="0" dirty="0">
                <a:solidFill>
                  <a:prstClr val="black"/>
                </a:solidFill>
              </a:rPr>
              <a:t> \sum_{i=1}^k{m}_i - \sum_{k\in K} </a:t>
            </a:r>
            <a:r>
              <a:rPr lang="en-US" sz="1800" kern="0" dirty="0" err="1">
                <a:solidFill>
                  <a:prstClr val="black"/>
                </a:solidFill>
              </a:rPr>
              <a:t>x_k</a:t>
            </a:r>
            <a:r>
              <a:rPr lang="en-US" sz="1800" kern="0" dirty="0">
                <a:solidFill>
                  <a:prstClr val="black"/>
                </a:solidFill>
              </a:rPr>
              <a:t>\sum_{i=1}^k{m}_i</a:t>
            </a:r>
            <a:r>
              <a:rPr lang="en-US" sz="1800" kern="0" dirty="0" smtClean="0">
                <a:solidFill>
                  <a:prstClr val="black"/>
                </a:solidFill>
              </a:rPr>
              <a:t>$$</a:t>
            </a:r>
          </a:p>
          <a:p>
            <a:pPr lvl="0" defTabSz="914400">
              <a:defRPr/>
            </a:pPr>
            <a:r>
              <a:rPr lang="en-US" sz="1800" kern="0" dirty="0" smtClean="0">
                <a:solidFill>
                  <a:prstClr val="black"/>
                </a:solidFill>
              </a:rPr>
              <a:t>where </a:t>
            </a:r>
            <a:r>
              <a:rPr lang="en-US" sz="1800" kern="0" dirty="0">
                <a:solidFill>
                  <a:prstClr val="black"/>
                </a:solidFill>
              </a:rPr>
              <a:t>$</a:t>
            </a:r>
            <a:r>
              <a:rPr lang="en-US" sz="1800" kern="0" dirty="0" err="1">
                <a:solidFill>
                  <a:prstClr val="black"/>
                </a:solidFill>
              </a:rPr>
              <a:t>m_i</a:t>
            </a:r>
            <a:r>
              <a:rPr lang="en-US" sz="1800" kern="0" dirty="0">
                <a:solidFill>
                  <a:prstClr val="black"/>
                </a:solidFill>
              </a:rPr>
              <a:t>$ is the measured protein mass of gene $i$ and $\sum_{i=1}^k{m}_i$ is the cumulative protein mass of all genes from the origin of replication to the $</a:t>
            </a:r>
            <a:r>
              <a:rPr lang="en-US" sz="1800" kern="0" dirty="0" err="1">
                <a:solidFill>
                  <a:prstClr val="black"/>
                </a:solidFill>
              </a:rPr>
              <a:t>k$th</a:t>
            </a:r>
            <a:r>
              <a:rPr lang="en-US" sz="1800" kern="0" dirty="0">
                <a:solidFill>
                  <a:prstClr val="black"/>
                </a:solidFill>
              </a:rPr>
              <a:t> gene.   By subtracting the cumulative protein mass of the start gene ($</a:t>
            </a:r>
            <a:r>
              <a:rPr lang="en-US" sz="1800" kern="0" dirty="0" err="1">
                <a:solidFill>
                  <a:prstClr val="black"/>
                </a:solidFill>
              </a:rPr>
              <a:t>x_k</a:t>
            </a:r>
            <a:r>
              <a:rPr lang="en-US" sz="1800" kern="0" dirty="0">
                <a:solidFill>
                  <a:prstClr val="black"/>
                </a:solidFill>
              </a:rPr>
              <a:t>$)  from the cumulative protein mass of the end gene ($</a:t>
            </a:r>
            <a:r>
              <a:rPr lang="en-US" sz="1800" kern="0" dirty="0" err="1">
                <a:solidFill>
                  <a:prstClr val="black"/>
                </a:solidFill>
              </a:rPr>
              <a:t>y_k</a:t>
            </a:r>
            <a:r>
              <a:rPr lang="en-US" sz="1800" kern="0" dirty="0">
                <a:solidFill>
                  <a:prstClr val="black"/>
                </a:solidFill>
              </a:rPr>
              <a:t>$), we obtain the cumulative protein mass of the interval for the optimal </a:t>
            </a:r>
            <a:r>
              <a:rPr lang="en-US" sz="1800" kern="0" dirty="0" smtClean="0">
                <a:solidFill>
                  <a:prstClr val="black"/>
                </a:solidFill>
              </a:rPr>
              <a:t>solution</a:t>
            </a:r>
            <a:endParaRPr lang="en-US" sz="1800" kern="0" dirty="0">
              <a:solidFill>
                <a:prstClr val="black"/>
              </a:solidFill>
            </a:endParaRPr>
          </a:p>
          <a:p>
            <a:pPr lvl="0" defTabSz="914400">
              <a:defRPr/>
            </a:pPr>
            <a:r>
              <a:rPr lang="en-US" sz="1800" kern="0" dirty="0">
                <a:solidFill>
                  <a:prstClr val="black"/>
                </a:solidFill>
              </a:rPr>
              <a:t>We maximize the mass that is knocked out based on absolute quantitative proteomics [Schmidt et al 2015](http://www.nature.com/articles/nbt.3418) in $(</a:t>
            </a:r>
            <a:r>
              <a:rPr lang="en-US" sz="1800" kern="0" dirty="0" err="1">
                <a:solidFill>
                  <a:prstClr val="black"/>
                </a:solidFill>
              </a:rPr>
              <a:t>fg</a:t>
            </a:r>
            <a:r>
              <a:rPr lang="en-US" sz="1800" kern="0" dirty="0">
                <a:solidFill>
                  <a:prstClr val="black"/>
                </a:solidFill>
              </a:rPr>
              <a:t>/cell</a:t>
            </a:r>
            <a:r>
              <a:rPr lang="en-US" sz="1800" kern="0" dirty="0" smtClean="0">
                <a:solidFill>
                  <a:prstClr val="black"/>
                </a:solidFill>
              </a:rPr>
              <a:t>)$</a:t>
            </a:r>
            <a:endParaRPr lang="en-US" sz="1800" kern="0" dirty="0">
              <a:solidFill>
                <a:prstClr val="black"/>
              </a:solidFill>
            </a:endParaRPr>
          </a:p>
          <a:p>
            <a:pPr lvl="0" defTabSz="914400">
              <a:defRPr/>
            </a:pPr>
            <a:r>
              <a:rPr lang="en-US" sz="1800" kern="0" dirty="0">
                <a:solidFill>
                  <a:prstClr val="black"/>
                </a:solidFill>
              </a:rPr>
              <a:t>We then run `Max mass reclamation` iteratively without replacement.</a:t>
            </a:r>
          </a:p>
          <a:p>
            <a:pPr lvl="0" defTabSz="914400">
              <a:defRPr/>
            </a:pPr>
            <a:r>
              <a:rPr lang="en-US" sz="1800" kern="0" dirty="0">
                <a:solidFill>
                  <a:prstClr val="black"/>
                </a:solidFill>
              </a:rPr>
              <a:t>Instead of maximizing the length of the knockout, we maximize the amount of protein mass that is reclaimed by a knockout.</a:t>
            </a:r>
            <a:endParaRPr kumimoji="0" lang="en-US" sz="14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9198498" y="3730123"/>
            <a:ext cx="10782476" cy="2954655"/>
          </a:xfrm>
          <a:prstGeom prst="rect">
            <a:avLst/>
          </a:prstGeom>
          <a:noFill/>
        </p:spPr>
        <p:txBody>
          <a:bodyPr wrap="square" rtlCol="0">
            <a:spAutoFit/>
          </a:bodyPr>
          <a:lstStyle/>
          <a:p>
            <a:r>
              <a:rPr lang="en-US" dirty="0"/>
              <a:t>In this here text box we write out the details of the project with each section called out (motivation of </a:t>
            </a:r>
            <a:r>
              <a:rPr lang="en-US" dirty="0" err="1"/>
              <a:t>minigenome</a:t>
            </a:r>
            <a:r>
              <a:rPr lang="en-US" dirty="0"/>
              <a:t>- mini-proteome for max mass recovery (LEFT) deletion diagram (below) protein allocation of host (RIGHT)  in this way the text acts as figure legend and is redundant/expands on the visual explanation taking up the whole top 1/3 of the poster</a:t>
            </a:r>
          </a:p>
        </p:txBody>
      </p:sp>
      <p:sp>
        <p:nvSpPr>
          <p:cNvPr id="36" name="TextBox 35"/>
          <p:cNvSpPr txBox="1"/>
          <p:nvPr/>
        </p:nvSpPr>
        <p:spPr>
          <a:xfrm>
            <a:off x="7315200" y="9400533"/>
            <a:ext cx="1653915" cy="2954655"/>
          </a:xfrm>
          <a:prstGeom prst="rect">
            <a:avLst/>
          </a:prstGeom>
          <a:noFill/>
        </p:spPr>
        <p:txBody>
          <a:bodyPr wrap="square" rtlCol="0">
            <a:spAutoFit/>
          </a:bodyPr>
          <a:lstStyle/>
          <a:p>
            <a:r>
              <a:rPr lang="en-US" dirty="0"/>
              <a:t>Figure to the left of this box legend if needed </a:t>
            </a:r>
          </a:p>
        </p:txBody>
      </p:sp>
      <p:sp>
        <p:nvSpPr>
          <p:cNvPr id="37" name="TextBox 36"/>
          <p:cNvSpPr txBox="1"/>
          <p:nvPr/>
        </p:nvSpPr>
        <p:spPr>
          <a:xfrm>
            <a:off x="13662285" y="9552933"/>
            <a:ext cx="1653915" cy="2954655"/>
          </a:xfrm>
          <a:prstGeom prst="rect">
            <a:avLst/>
          </a:prstGeom>
          <a:noFill/>
        </p:spPr>
        <p:txBody>
          <a:bodyPr wrap="square" rtlCol="0">
            <a:spAutoFit/>
          </a:bodyPr>
          <a:lstStyle/>
          <a:p>
            <a:r>
              <a:rPr lang="en-US" dirty="0"/>
              <a:t>Figure to the left of this box legend if needed </a:t>
            </a:r>
          </a:p>
        </p:txBody>
      </p:sp>
      <p:sp>
        <p:nvSpPr>
          <p:cNvPr id="38" name="TextBox 37"/>
          <p:cNvSpPr txBox="1"/>
          <p:nvPr/>
        </p:nvSpPr>
        <p:spPr>
          <a:xfrm>
            <a:off x="22933200" y="8770393"/>
            <a:ext cx="3642591" cy="2000548"/>
          </a:xfrm>
          <a:prstGeom prst="rect">
            <a:avLst/>
          </a:prstGeom>
          <a:noFill/>
        </p:spPr>
        <p:txBody>
          <a:bodyPr wrap="square" rtlCol="0">
            <a:spAutoFit/>
          </a:bodyPr>
          <a:lstStyle/>
          <a:p>
            <a:r>
              <a:rPr lang="en-US" dirty="0"/>
              <a:t>Figure to the left of this box legend fully explaining what we are seeing </a:t>
            </a:r>
          </a:p>
        </p:txBody>
      </p:sp>
      <p:pic>
        <p:nvPicPr>
          <p:cNvPr id="5" name="Picture 4"/>
          <p:cNvPicPr>
            <a:picLocks noChangeAspect="1"/>
          </p:cNvPicPr>
          <p:nvPr/>
        </p:nvPicPr>
        <p:blipFill>
          <a:blip r:embed="rId8"/>
          <a:stretch>
            <a:fillRect/>
          </a:stretch>
        </p:blipFill>
        <p:spPr>
          <a:xfrm>
            <a:off x="14986608" y="14481204"/>
            <a:ext cx="7472893" cy="1725668"/>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4401</TotalTime>
  <Words>461</Words>
  <Application>Microsoft Office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34</cp:revision>
  <dcterms:created xsi:type="dcterms:W3CDTF">2012-11-30T02:20:55Z</dcterms:created>
  <dcterms:modified xsi:type="dcterms:W3CDTF">2019-01-08T00:02:19Z</dcterms:modified>
</cp:coreProperties>
</file>